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notesMasterIdLst>
    <p:notesMasterId r:id="rId6"/>
  </p:notesMasterIdLst>
  <p:handoutMasterIdLst>
    <p:handoutMasterId r:id="rId7"/>
  </p:handoutMasterIdLst>
  <p:sldIdLst>
    <p:sldId id="256" r:id="rId2"/>
    <p:sldId id="289" r:id="rId3"/>
    <p:sldId id="316" r:id="rId4"/>
    <p:sldId id="31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0932" autoAdjust="0"/>
  </p:normalViewPr>
  <p:slideViewPr>
    <p:cSldViewPr snapToGrid="0">
      <p:cViewPr varScale="1">
        <p:scale>
          <a:sx n="64" d="100"/>
          <a:sy n="64" d="100"/>
        </p:scale>
        <p:origin x="8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30699-CF10-456F-83D4-1BBD5C162B6E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D8E34-0408-4498-A35F-29BF573D6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66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EB354-BF53-46AA-8B91-2649151C8727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A15AF-7ADD-4ECB-AD06-5D9F6167F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8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A15AF-7ADD-4ECB-AD06-5D9F6167FE4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107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F3AF-38C5-4634-963E-DECF7732CD45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92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D417-F163-492E-88E0-2B86B562FB9F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35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C0BE-7C5D-422D-A41B-E077F5AA420C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56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2F67-3CBF-4683-94F3-997A23DEDC32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93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927E-D258-4D5B-A46E-5AC9C10F86CB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1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D2C9-B90B-402E-80D6-78D165E2BFCC}" type="datetime1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33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9DA0-1006-4607-A8BC-AB23530C75D5}" type="datetime1">
              <a:rPr lang="en-GB" smtClean="0"/>
              <a:t>15/12/2019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66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7C36-9CBE-436B-BB05-2238CA759E77}" type="datetime1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03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06D8-AD6C-46A6-A4C6-51C8E7FEB5DC}" type="datetime1">
              <a:rPr lang="en-GB" smtClean="0"/>
              <a:t>15/12/2019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05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BF4E-1D02-4C7D-ACB5-5084E8B10B25}" type="datetime1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09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CA1E-F333-440E-ADB3-F78C399FAF58}" type="datetime1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71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7CF19-35DA-4573-B2D3-2DD6D207D6DD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23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4800" b="1" dirty="0" smtClean="0">
                <a:latin typeface="Perpetua" panose="02020502060401020303" pitchFamily="18" charset="0"/>
              </a:rPr>
              <a:t>IS204</a:t>
            </a:r>
            <a:endParaRPr lang="en-GB" sz="5400" b="1" dirty="0" smtClean="0">
              <a:latin typeface="Perpetua" panose="02020502060401020303" pitchFamily="18" charset="0"/>
            </a:endParaRPr>
          </a:p>
          <a:p>
            <a:pPr marL="0" indent="0" algn="ctr">
              <a:buNone/>
            </a:pPr>
            <a:r>
              <a:rPr lang="en-GB" sz="5000" b="1" dirty="0" smtClean="0">
                <a:latin typeface="Perpetua" panose="02020502060401020303" pitchFamily="18" charset="0"/>
              </a:rPr>
              <a:t>System Analysis and Design</a:t>
            </a:r>
            <a:r>
              <a:rPr lang="en-GB" sz="5400" b="1" dirty="0" smtClean="0">
                <a:latin typeface="Perpetua" panose="02020502060401020303" pitchFamily="18" charset="0"/>
              </a:rPr>
              <a:t> </a:t>
            </a:r>
            <a:endParaRPr lang="en-GB" dirty="0" smtClean="0">
              <a:latin typeface="Perpetua" panose="02020502060401020303" pitchFamily="18" charset="0"/>
            </a:endParaRPr>
          </a:p>
          <a:p>
            <a:pPr marL="0" indent="0" algn="ctr">
              <a:buNone/>
            </a:pPr>
            <a:r>
              <a:rPr lang="en-GB" b="1" dirty="0" smtClean="0">
                <a:latin typeface="Perpetua" panose="02020502060401020303" pitchFamily="18" charset="0"/>
              </a:rPr>
              <a:t>System Analysis Activities</a:t>
            </a:r>
          </a:p>
          <a:p>
            <a:pPr marL="0" indent="0" algn="ctr">
              <a:buNone/>
            </a:pPr>
            <a:r>
              <a:rPr lang="en-GB" b="1" dirty="0" smtClean="0">
                <a:latin typeface="Perpetua" panose="02020502060401020303" pitchFamily="18" charset="0"/>
              </a:rPr>
              <a:t>Modelling</a:t>
            </a:r>
            <a:endParaRPr lang="en-GB" b="1" dirty="0">
              <a:latin typeface="Perpetua" panose="02020502060401020303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9" name="Picture 8" descr="شعار كلية علوم الحاسووب و تكنولوجيا المعلومات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15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Entity Modelling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Perpetua" panose="02020502060401020303" pitchFamily="18" charset="0"/>
              </a:rPr>
              <a:t>E</a:t>
            </a:r>
            <a:r>
              <a:rPr lang="en-GB" dirty="0" smtClean="0">
                <a:latin typeface="Perpetua" panose="02020502060401020303" pitchFamily="18" charset="0"/>
              </a:rPr>
              <a:t>mphasis </a:t>
            </a:r>
            <a:r>
              <a:rPr lang="en-GB" dirty="0">
                <a:latin typeface="Perpetua" panose="02020502060401020303" pitchFamily="18" charset="0"/>
              </a:rPr>
              <a:t>on data storage requirements for a new system and use the </a:t>
            </a:r>
            <a:r>
              <a:rPr lang="en-GB" dirty="0" smtClean="0">
                <a:latin typeface="Perpetua" panose="02020502060401020303" pitchFamily="18" charset="0"/>
              </a:rPr>
              <a:t>term </a:t>
            </a:r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data </a:t>
            </a:r>
            <a:r>
              <a:rPr lang="en-GB" b="1" i="1" dirty="0">
                <a:solidFill>
                  <a:srgbClr val="0070C0"/>
                </a:solidFill>
                <a:latin typeface="Perpetua" panose="02020502060401020303" pitchFamily="18" charset="0"/>
              </a:rPr>
              <a:t>entities</a:t>
            </a:r>
            <a:r>
              <a:rPr lang="en-GB" i="1" dirty="0">
                <a:latin typeface="Perpetua" panose="02020502060401020303" pitchFamily="18" charset="0"/>
              </a:rPr>
              <a:t> </a:t>
            </a:r>
            <a:r>
              <a:rPr lang="en-GB" dirty="0">
                <a:latin typeface="Perpetua" panose="02020502060401020303" pitchFamily="18" charset="0"/>
              </a:rPr>
              <a:t>for the things about which the system needs to store </a:t>
            </a:r>
            <a:r>
              <a:rPr lang="en-GB" dirty="0" smtClean="0">
                <a:latin typeface="Perpetua" panose="02020502060401020303" pitchFamily="18" charset="0"/>
              </a:rPr>
              <a:t>information.</a:t>
            </a:r>
            <a:endParaRPr lang="en-GB" dirty="0">
              <a:latin typeface="Perpetua" panose="02020502060401020303" pitchFamily="18" charset="0"/>
            </a:endParaRPr>
          </a:p>
          <a:p>
            <a:r>
              <a:rPr lang="en-GB" dirty="0">
                <a:latin typeface="Perpetua" panose="02020502060401020303" pitchFamily="18" charset="0"/>
              </a:rPr>
              <a:t>Data storage requirements include the data entities, their attributes, and </a:t>
            </a:r>
            <a:r>
              <a:rPr lang="en-GB" dirty="0" smtClean="0">
                <a:latin typeface="Perpetua" panose="02020502060401020303" pitchFamily="18" charset="0"/>
              </a:rPr>
              <a:t>the relationships.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A model </a:t>
            </a:r>
            <a:r>
              <a:rPr lang="en-GB" dirty="0">
                <a:latin typeface="Perpetua" panose="02020502060401020303" pitchFamily="18" charset="0"/>
              </a:rPr>
              <a:t>commonly used by traditional analysts and database analysts is </a:t>
            </a:r>
            <a:r>
              <a:rPr lang="en-GB" dirty="0" smtClean="0">
                <a:latin typeface="Perpetua" panose="02020502060401020303" pitchFamily="18" charset="0"/>
              </a:rPr>
              <a:t>called the </a:t>
            </a:r>
            <a:r>
              <a:rPr lang="en-GB" dirty="0">
                <a:latin typeface="Perpetua" panose="02020502060401020303" pitchFamily="18" charset="0"/>
              </a:rPr>
              <a:t>entity-relationship diagram (ERD</a:t>
            </a:r>
            <a:r>
              <a:rPr lang="en-GB" dirty="0" smtClean="0">
                <a:latin typeface="Perpetua" panose="02020502060401020303" pitchFamily="18" charset="0"/>
              </a:rPr>
              <a:t>).</a:t>
            </a:r>
            <a:endParaRPr lang="en-GB" dirty="0">
              <a:latin typeface="Perpetua" panose="02020502060401020303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19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Entity-Relationship diagram (ERD)</a:t>
            </a:r>
            <a:endParaRPr lang="en-GB" b="1" dirty="0">
              <a:latin typeface="Perpetua" panose="02020502060401020303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629" t="6141" r="6393" b="5889"/>
          <a:stretch/>
        </p:blipFill>
        <p:spPr>
          <a:xfrm>
            <a:off x="989572" y="2024397"/>
            <a:ext cx="5675243" cy="3697356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l="14191" t="8550" r="11798" b="6522"/>
          <a:stretch/>
        </p:blipFill>
        <p:spPr>
          <a:xfrm>
            <a:off x="6957391" y="2229420"/>
            <a:ext cx="4396409" cy="3422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6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Entity-Relationship diagram (ERD)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7461" y="2259312"/>
            <a:ext cx="8095670" cy="322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63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4277</TotalTime>
  <Words>98</Words>
  <Application>Microsoft Office PowerPoint</Application>
  <PresentationFormat>Widescreen</PresentationFormat>
  <Paragraphs>15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Perpetua</vt:lpstr>
      <vt:lpstr>Times New Roman</vt:lpstr>
      <vt:lpstr>Office Theme</vt:lpstr>
      <vt:lpstr>PowerPoint Presentation</vt:lpstr>
      <vt:lpstr>Entity Modelling</vt:lpstr>
      <vt:lpstr>Entity-Relationship diagram (ERD)</vt:lpstr>
      <vt:lpstr>Entity-Relationship diagram (ERD)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 Zainab</dc:creator>
  <cp:lastModifiedBy>Z Zainab</cp:lastModifiedBy>
  <cp:revision>405</cp:revision>
  <dcterms:created xsi:type="dcterms:W3CDTF">2017-07-18T07:50:04Z</dcterms:created>
  <dcterms:modified xsi:type="dcterms:W3CDTF">2019-12-15T15:55:27Z</dcterms:modified>
</cp:coreProperties>
</file>